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0" r:id="rId5"/>
    <p:sldMasterId id="2147483681" r:id="rId6"/>
    <p:sldMasterId id="2147483693" r:id="rId7"/>
    <p:sldMasterId id="2147483696" r:id="rId8"/>
    <p:sldMasterId id="2147483703" r:id="rId9"/>
    <p:sldMasterId id="2147483714" r:id="rId10"/>
    <p:sldMasterId id="2147483725" r:id="rId11"/>
  </p:sldMasterIdLst>
  <p:notesMasterIdLst>
    <p:notesMasterId r:id="rId13"/>
  </p:notesMasterIdLst>
  <p:handoutMasterIdLst>
    <p:handoutMasterId r:id="rId14"/>
  </p:handoutMasterIdLst>
  <p:sldIdLst>
    <p:sldId id="437" r:id="rId1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0E319F4-A86B-4D9C-8D19-9DA8BF730CB0}">
          <p14:sldIdLst>
            <p14:sldId id="4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F9FF"/>
    <a:srgbClr val="FFFFFF"/>
    <a:srgbClr val="F2F7FC"/>
    <a:srgbClr val="EBFBF1"/>
    <a:srgbClr val="FFB7B7"/>
    <a:srgbClr val="EAF2FA"/>
    <a:srgbClr val="DFF9E9"/>
    <a:srgbClr val="07FF5A"/>
    <a:srgbClr val="FFFF07"/>
    <a:srgbClr val="EEF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34" autoAdjust="0"/>
    <p:restoredTop sz="93808" autoAdjust="0"/>
  </p:normalViewPr>
  <p:slideViewPr>
    <p:cSldViewPr snapToGrid="0">
      <p:cViewPr varScale="1">
        <p:scale>
          <a:sx n="118" d="100"/>
          <a:sy n="118" d="100"/>
        </p:scale>
        <p:origin x="1072" y="200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-347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6B6CF-2491-4C1E-A7BC-E5ECEB8ACC29}" type="datetimeFigureOut">
              <a:rPr lang="en-US" smtClean="0"/>
              <a:pPr/>
              <a:t>7/31/18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EA397-3E20-448E-BD1D-2BDE29DC2B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885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9D17377-BDCE-4001-9C41-D38A827554AA}" type="datetimeFigureOut">
              <a:rPr lang="en-US"/>
              <a:pPr>
                <a:defRPr/>
              </a:pPr>
              <a:t>7/31/18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94FEEC9-6C7D-43C3-AADB-8A7BD726B7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39573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91329-BE3E-4331-9190-411DA7EBC1B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1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0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0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6084888" y="0"/>
            <a:ext cx="3071812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0"/>
            <a:ext cx="88392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6629400" y="6294438"/>
            <a:ext cx="211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1000">
                <a:solidFill>
                  <a:schemeClr val="bg1"/>
                </a:solidFill>
                <a:cs typeface="Arial" charset="0"/>
              </a:rPr>
              <a:t>ORNL is managed by UT-Battelle </a:t>
            </a:r>
            <a:br>
              <a:rPr lang="en-US" altLang="en-US" sz="1000">
                <a:solidFill>
                  <a:schemeClr val="bg1"/>
                </a:solidFill>
                <a:cs typeface="Arial" charset="0"/>
              </a:rPr>
            </a:br>
            <a:r>
              <a:rPr lang="en-US" altLang="en-US" sz="1000">
                <a:solidFill>
                  <a:schemeClr val="bg1"/>
                </a:solidFill>
                <a:cs typeface="Arial" charset="0"/>
              </a:rPr>
              <a:t>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736" y="1433578"/>
            <a:ext cx="5550168" cy="1138773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620" y="3314700"/>
            <a:ext cx="5486400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140" y="1295400"/>
            <a:ext cx="3505200" cy="3533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\\ornldata.ornl.gov\home\Documents\Conferences_Meetings\2016_08_16_Nion_Interview\single_top_no_arrows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 flipH="1">
            <a:off x="7235145" y="1787150"/>
            <a:ext cx="1933514" cy="1933514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\\ornldata.ornl.gov\home\Documents\Conferences_Meetings\2016_03_25_MRS\interp100_zbuffer1200_Edited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0" t="6898" r="11844" b="10807"/>
          <a:stretch/>
        </p:blipFill>
        <p:spPr bwMode="auto">
          <a:xfrm>
            <a:off x="6117976" y="2857811"/>
            <a:ext cx="1933514" cy="1933514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BCCCC10-5006-CF4A-AF80-0ED1A2C3ACB6}"/>
              </a:ext>
            </a:extLst>
          </p:cNvPr>
          <p:cNvGrpSpPr/>
          <p:nvPr userDrawn="1"/>
        </p:nvGrpSpPr>
        <p:grpSpPr>
          <a:xfrm>
            <a:off x="219901" y="5367267"/>
            <a:ext cx="4517199" cy="1376433"/>
            <a:chOff x="40640" y="5069981"/>
            <a:chExt cx="6044248" cy="1841740"/>
          </a:xfrm>
        </p:grpSpPr>
        <p:pic>
          <p:nvPicPr>
            <p:cNvPr id="9" name="Picture 8" descr="https://portal09.ornl.gov/sites/cm/branding/Logo%20Downloads/CNMS_color.pn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49"/>
            <a:stretch/>
          </p:blipFill>
          <p:spPr bwMode="auto">
            <a:xfrm>
              <a:off x="3775050" y="6052613"/>
              <a:ext cx="2309838" cy="79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" y="5953512"/>
              <a:ext cx="3782404" cy="958209"/>
            </a:xfrm>
            <a:prstGeom prst="rect">
              <a:avLst/>
            </a:prstGeom>
          </p:spPr>
        </p:pic>
        <p:pic>
          <p:nvPicPr>
            <p:cNvPr id="12" name="Picture 26">
              <a:extLst>
                <a:ext uri="{FF2B5EF4-FFF2-40B4-BE49-F238E27FC236}">
                  <a16:creationId xmlns:a16="http://schemas.microsoft.com/office/drawing/2014/main" id="{E1A51C99-4D5E-5B4A-A72C-E2EF85C82F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0" y="5069981"/>
              <a:ext cx="5540700" cy="8339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9025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6084888" y="0"/>
            <a:ext cx="3071812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0"/>
            <a:ext cx="88392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38" y="660400"/>
            <a:ext cx="4625975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2"/>
          <p:cNvSpPr txBox="1">
            <a:spLocks noChangeArrowheads="1"/>
          </p:cNvSpPr>
          <p:nvPr userDrawn="1"/>
        </p:nvSpPr>
        <p:spPr bwMode="auto">
          <a:xfrm>
            <a:off x="201613" y="6294438"/>
            <a:ext cx="21161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1000">
                <a:solidFill>
                  <a:srgbClr val="18783D"/>
                </a:solidFill>
                <a:cs typeface="Arial" charset="0"/>
              </a:rPr>
              <a:t>ORNL is managed by UT-Battelle </a:t>
            </a:r>
            <a:br>
              <a:rPr lang="en-US" altLang="en-US" sz="1000">
                <a:solidFill>
                  <a:srgbClr val="18783D"/>
                </a:solidFill>
                <a:cs typeface="Arial" charset="0"/>
              </a:rPr>
            </a:br>
            <a:r>
              <a:rPr lang="en-US" altLang="en-US" sz="1000">
                <a:solidFill>
                  <a:srgbClr val="18783D"/>
                </a:solidFill>
                <a:cs typeface="Arial" charset="0"/>
              </a:rPr>
              <a:t>for the US Department of Energy</a:t>
            </a:r>
          </a:p>
        </p:txBody>
      </p:sp>
      <p:pic>
        <p:nvPicPr>
          <p:cNvPr id="8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1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05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84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428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6084888" y="0"/>
            <a:ext cx="3071812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1" r="1904"/>
          <a:stretch>
            <a:fillRect/>
          </a:stretch>
        </p:blipFill>
        <p:spPr bwMode="auto">
          <a:xfrm>
            <a:off x="6084888" y="0"/>
            <a:ext cx="3071812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 userDrawn="1"/>
        </p:nvCxnSpPr>
        <p:spPr>
          <a:xfrm>
            <a:off x="6084888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7030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5831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9484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413"/>
            <a:ext cx="2133600" cy="179387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7/31/18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495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 userDrawn="1"/>
        </p:nvSpPr>
        <p:spPr bwMode="auto">
          <a:xfrm>
            <a:off x="68263" y="6553200"/>
            <a:ext cx="901382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hu-HU" altLang="en-US" sz="1200" b="1">
                <a:solidFill>
                  <a:srgbClr val="FFFFFF"/>
                </a:solidFill>
              </a:rPr>
              <a:t>V. Kertesz – </a:t>
            </a:r>
            <a:r>
              <a:rPr lang="en-US" altLang="en-US" sz="1200" b="1">
                <a:solidFill>
                  <a:srgbClr val="FFFFFF"/>
                </a:solidFill>
              </a:rPr>
              <a:t>New Technologies for Chemical Profiling and Imaging of Thin Tissue Sections</a:t>
            </a:r>
            <a:r>
              <a:rPr lang="hu-HU" altLang="en-US" sz="1200" b="1">
                <a:solidFill>
                  <a:srgbClr val="FFFFFF"/>
                </a:solidFill>
              </a:rPr>
              <a:t>  </a:t>
            </a:r>
            <a:r>
              <a:rPr lang="en-US" altLang="en-US" sz="1200" b="1">
                <a:solidFill>
                  <a:srgbClr val="FFFFFF"/>
                </a:solidFill>
              </a:rPr>
              <a:t>                                     </a:t>
            </a:r>
            <a:r>
              <a:rPr lang="hu-HU" altLang="en-US" sz="1200" b="1">
                <a:solidFill>
                  <a:srgbClr val="FFFFFF"/>
                </a:solidFill>
              </a:rPr>
              <a:t>p</a:t>
            </a:r>
            <a:r>
              <a:rPr lang="en-US" altLang="en-US" sz="1200" b="1">
                <a:solidFill>
                  <a:srgbClr val="FFFFFF"/>
                </a:solidFill>
              </a:rPr>
              <a:t>age</a:t>
            </a:r>
            <a:r>
              <a:rPr lang="hu-HU" altLang="en-US" sz="1200" b="1">
                <a:solidFill>
                  <a:srgbClr val="FFFFFF"/>
                </a:solidFill>
              </a:rPr>
              <a:t> </a:t>
            </a:r>
            <a:fld id="{DECC1DB5-C79B-46DF-A61D-90913395995D}" type="slidenum">
              <a:rPr lang="hu-HU" altLang="en-US" sz="1200" b="1">
                <a:solidFill>
                  <a:srgbClr val="FFFFFF"/>
                </a:solidFill>
              </a:rPr>
              <a:pPr>
                <a:lnSpc>
                  <a:spcPct val="85000"/>
                </a:lnSpc>
              </a:pPr>
              <a:t>‹#›</a:t>
            </a:fld>
            <a:endParaRPr lang="hu-HU" altLang="en-US" sz="1200" b="1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 flipH="1">
            <a:off x="228600" y="6405563"/>
            <a:ext cx="2819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fld id="{9DC26531-E07A-431F-89E0-5F2374793DCF}" type="slidenum">
              <a:rPr lang="en-US" altLang="en-US" sz="90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90000"/>
                </a:lnSpc>
              </a:pPr>
              <a:t>‹#›</a:t>
            </a:fld>
            <a:r>
              <a:rPr lang="en-US" altLang="en-US" sz="90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Managed by UT-Battelle</a:t>
            </a:r>
            <a:br>
              <a:rPr lang="en-US" altLang="en-US" sz="90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90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for the U.S. Department of Energy</a:t>
            </a:r>
          </a:p>
        </p:txBody>
      </p:sp>
      <p:pic>
        <p:nvPicPr>
          <p:cNvPr id="6" name="Content Placeholder 10" descr="ORNL emboss_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216650"/>
            <a:ext cx="890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7378" y="2667000"/>
            <a:ext cx="4170536" cy="4247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399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5100"/>
            <a:ext cx="3008313" cy="67818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3797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040" y="2113280"/>
            <a:ext cx="3008313" cy="39624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985838" y="6261100"/>
            <a:ext cx="449103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447675" y="6261100"/>
            <a:ext cx="406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03B10AB4-D387-4A3E-973B-D2A5208ABF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379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55" y="105718"/>
            <a:ext cx="8712200" cy="61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597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92295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7927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3979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125" y="1344613"/>
            <a:ext cx="4038600" cy="200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2125" y="1344613"/>
            <a:ext cx="4038600" cy="200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25834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31277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4632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450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28581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00265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466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05460"/>
            <a:ext cx="8636290" cy="4847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219200"/>
            <a:ext cx="8642640" cy="48768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08079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83325" y="177800"/>
            <a:ext cx="2057400" cy="31734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125" y="177800"/>
            <a:ext cx="6019800" cy="31734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48991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5610225" y="0"/>
            <a:ext cx="26988" cy="6858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6C3A"/>
              </a:buClr>
              <a:buFont typeface="Arial" charset="0"/>
              <a:buChar char="•"/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6C3A"/>
              </a:buClr>
              <a:buFont typeface="Arial" charset="0"/>
              <a:buChar char="•"/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6C3A"/>
              </a:buClr>
              <a:buFont typeface="Arial" charset="0"/>
              <a:buChar char="•"/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6C3A"/>
              </a:buClr>
              <a:buFont typeface="Arial" charset="0"/>
              <a:buChar char="•"/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altLang="en-US" b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" name="Picture 9" descr="New_DOE_Logo_Color_04280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238875"/>
            <a:ext cx="17430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ORNL_managed b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38" y="6202363"/>
            <a:ext cx="35052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template graphic_090l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1233488"/>
            <a:ext cx="4292600" cy="422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378" y="1085334"/>
            <a:ext cx="4454622" cy="8771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78" y="2667000"/>
            <a:ext cx="4170536" cy="4247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1849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80305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5610225" y="0"/>
            <a:ext cx="26988" cy="6858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defRPr/>
            </a:pPr>
            <a:endParaRPr lang="de-DE" altLang="en-US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5" name="Picture 9" descr="New_DOE_Logo_Color_04280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238875"/>
            <a:ext cx="17430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ORNL_managed b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38" y="6202363"/>
            <a:ext cx="35052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template graphic_090l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1233488"/>
            <a:ext cx="4292600" cy="422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378" y="1085334"/>
            <a:ext cx="4454622" cy="8771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78" y="2667000"/>
            <a:ext cx="4170536" cy="4247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9989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645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77123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30005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8433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22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7000" y="6496050"/>
            <a:ext cx="32781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90000"/>
              </a:lnSpc>
              <a:defRPr/>
            </a:pPr>
            <a:r>
              <a:rPr lang="en-US" altLang="en-US" sz="900" b="1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  <a:t>Managed by UT-Battelle</a:t>
            </a:r>
            <a:br>
              <a:rPr lang="en-US" altLang="en-US" sz="900" b="1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900" b="1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  <a:t>for the Department of Energy</a:t>
            </a: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7075488" y="3624263"/>
            <a:ext cx="2071687" cy="3251200"/>
          </a:xfrm>
          <a:custGeom>
            <a:avLst/>
            <a:gdLst>
              <a:gd name="T0" fmla="*/ 0 w 1488"/>
              <a:gd name="T1" fmla="*/ 2147483647 h 2336"/>
              <a:gd name="T2" fmla="*/ 2147483647 w 1488"/>
              <a:gd name="T3" fmla="*/ 2147483647 h 2336"/>
              <a:gd name="T4" fmla="*/ 2147483647 w 1488"/>
              <a:gd name="T5" fmla="*/ 0 h 2336"/>
              <a:gd name="T6" fmla="*/ 0 w 1488"/>
              <a:gd name="T7" fmla="*/ 2147483647 h 23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88" h="2336">
                <a:moveTo>
                  <a:pt x="0" y="2336"/>
                </a:moveTo>
                <a:lnTo>
                  <a:pt x="1486" y="2336"/>
                </a:lnTo>
                <a:lnTo>
                  <a:pt x="1488" y="0"/>
                </a:lnTo>
                <a:cubicBezTo>
                  <a:pt x="1485" y="1230"/>
                  <a:pt x="879" y="2128"/>
                  <a:pt x="0" y="2336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2">
                  <a:alpha val="84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6" descr="ORNL_leaf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13" y="6264275"/>
            <a:ext cx="1074737" cy="557213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ORNL cover 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763"/>
            <a:ext cx="459105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ORNL_20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244600"/>
            <a:ext cx="18415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257800" y="2247900"/>
            <a:ext cx="3733800" cy="1485900"/>
          </a:xfrm>
        </p:spPr>
        <p:txBody>
          <a:bodyPr/>
          <a:lstStyle>
            <a:lvl1pPr marL="0" indent="0" algn="r">
              <a:buFont typeface="Symbol" pitchFamily="18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00100" y="157163"/>
            <a:ext cx="8229600" cy="46196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270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08000"/>
            <a:ext cx="8636290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466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346450" y="6546850"/>
            <a:ext cx="2451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fld id="{1B5E0586-8732-4192-A034-0249CF0270BB}" type="slidenum">
              <a:rPr lang="en-US" altLang="en-US" sz="1400">
                <a:solidFill>
                  <a:srgbClr val="01673E"/>
                </a:solidFill>
              </a:rPr>
              <a:pPr algn="ctr"/>
              <a:t>‹#›</a:t>
            </a:fld>
            <a:endParaRPr lang="en-US" altLang="en-US" sz="1400">
              <a:solidFill>
                <a:srgbClr val="01673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650" y="1354138"/>
            <a:ext cx="8413750" cy="474186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73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650" y="1066800"/>
            <a:ext cx="40386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1650" y="1066800"/>
            <a:ext cx="40386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60437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0511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76499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7152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87197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21512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81007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2425" y="153988"/>
            <a:ext cx="2193925" cy="5734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" y="153988"/>
            <a:ext cx="6429375" cy="5734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27979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7000" y="6496050"/>
            <a:ext cx="32781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90000"/>
              </a:lnSpc>
              <a:defRPr/>
            </a:pPr>
            <a:r>
              <a:rPr lang="en-US" altLang="en-US" sz="900" b="1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  <a:t>Managed by UT-Battelle</a:t>
            </a:r>
            <a:br>
              <a:rPr lang="en-US" altLang="en-US" sz="900" b="1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900" b="1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  <a:t>for the Department of Energy</a:t>
            </a: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7075488" y="3624263"/>
            <a:ext cx="2071687" cy="3251200"/>
          </a:xfrm>
          <a:custGeom>
            <a:avLst/>
            <a:gdLst>
              <a:gd name="T0" fmla="*/ 0 w 1488"/>
              <a:gd name="T1" fmla="*/ 2147483647 h 2336"/>
              <a:gd name="T2" fmla="*/ 2147483647 w 1488"/>
              <a:gd name="T3" fmla="*/ 2147483647 h 2336"/>
              <a:gd name="T4" fmla="*/ 2147483647 w 1488"/>
              <a:gd name="T5" fmla="*/ 0 h 2336"/>
              <a:gd name="T6" fmla="*/ 0 w 1488"/>
              <a:gd name="T7" fmla="*/ 2147483647 h 23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88" h="2336">
                <a:moveTo>
                  <a:pt x="0" y="2336"/>
                </a:moveTo>
                <a:lnTo>
                  <a:pt x="1486" y="2336"/>
                </a:lnTo>
                <a:lnTo>
                  <a:pt x="1488" y="0"/>
                </a:lnTo>
                <a:cubicBezTo>
                  <a:pt x="1485" y="1230"/>
                  <a:pt x="879" y="2128"/>
                  <a:pt x="0" y="2336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2">
                  <a:alpha val="84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6" descr="ORNL_leaf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13" y="6264275"/>
            <a:ext cx="1074737" cy="557213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ORNL cover 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763"/>
            <a:ext cx="459105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ORNL_20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244600"/>
            <a:ext cx="18415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257800" y="2247900"/>
            <a:ext cx="3733800" cy="1485900"/>
          </a:xfrm>
        </p:spPr>
        <p:txBody>
          <a:bodyPr/>
          <a:lstStyle>
            <a:lvl1pPr marL="0" indent="0" algn="r">
              <a:buFont typeface="Symbol" pitchFamily="18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00100" y="157163"/>
            <a:ext cx="8229600" cy="46196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349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55" y="98738"/>
            <a:ext cx="8712200" cy="615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4584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346450" y="6546850"/>
            <a:ext cx="2451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fld id="{54F0FD71-955C-4066-B37E-9174C7428376}" type="slidenum">
              <a:rPr lang="en-US" altLang="en-US" sz="1400">
                <a:solidFill>
                  <a:srgbClr val="01673E"/>
                </a:solidFill>
              </a:rPr>
              <a:pPr algn="ctr"/>
              <a:t>‹#›</a:t>
            </a:fld>
            <a:endParaRPr lang="en-US" altLang="en-US" sz="1400">
              <a:solidFill>
                <a:srgbClr val="01673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650" y="1354138"/>
            <a:ext cx="8413750" cy="474186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894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650" y="1066800"/>
            <a:ext cx="40386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1650" y="1066800"/>
            <a:ext cx="40386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72861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46391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3988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7114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20503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38465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45775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2425" y="153988"/>
            <a:ext cx="2193925" cy="5734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" y="153988"/>
            <a:ext cx="6429375" cy="5734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88425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6084888" y="0"/>
            <a:ext cx="3071812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0"/>
            <a:ext cx="88392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38" y="660400"/>
            <a:ext cx="4625975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2"/>
          <p:cNvSpPr txBox="1">
            <a:spLocks noChangeArrowheads="1"/>
          </p:cNvSpPr>
          <p:nvPr userDrawn="1"/>
        </p:nvSpPr>
        <p:spPr bwMode="auto">
          <a:xfrm>
            <a:off x="201613" y="6294438"/>
            <a:ext cx="21161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1000">
                <a:solidFill>
                  <a:srgbClr val="18783D"/>
                </a:solidFill>
                <a:cs typeface="Arial" charset="0"/>
              </a:rPr>
              <a:t>ORNL is managed by UT-Battelle </a:t>
            </a:r>
            <a:br>
              <a:rPr lang="en-US" altLang="en-US" sz="1000">
                <a:solidFill>
                  <a:srgbClr val="18783D"/>
                </a:solidFill>
                <a:cs typeface="Arial" charset="0"/>
              </a:rPr>
            </a:br>
            <a:r>
              <a:rPr lang="en-US" altLang="en-US" sz="1000">
                <a:solidFill>
                  <a:srgbClr val="18783D"/>
                </a:solidFill>
                <a:cs typeface="Arial" charset="0"/>
              </a:rPr>
              <a:t>for the US Department of Energy</a:t>
            </a:r>
          </a:p>
        </p:txBody>
      </p:sp>
      <p:pic>
        <p:nvPicPr>
          <p:cNvPr id="8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85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6084888" y="0"/>
            <a:ext cx="3071812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1" r="1904"/>
          <a:stretch>
            <a:fillRect/>
          </a:stretch>
        </p:blipFill>
        <p:spPr bwMode="auto">
          <a:xfrm>
            <a:off x="6084888" y="0"/>
            <a:ext cx="3071812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6084888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69411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206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4879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6352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6084888" y="0"/>
            <a:ext cx="3071812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1" r="1904"/>
          <a:stretch>
            <a:fillRect/>
          </a:stretch>
        </p:blipFill>
        <p:spPr bwMode="auto">
          <a:xfrm>
            <a:off x="6084888" y="0"/>
            <a:ext cx="3071812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 userDrawn="1"/>
        </p:nvCxnSpPr>
        <p:spPr>
          <a:xfrm>
            <a:off x="6084888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5342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90959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2129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413"/>
            <a:ext cx="2133600" cy="179387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7/31/18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80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12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413"/>
            <a:ext cx="2133600" cy="179387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33221E42-90D7-45B1-9641-81D5C05576D9}" type="datetimeFigureOut">
              <a:rPr lang="en-US"/>
              <a:pPr>
                <a:defRPr/>
              </a:pPr>
              <a:t>7/31/18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67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5100"/>
            <a:ext cx="3008313" cy="67818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3797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040" y="2113280"/>
            <a:ext cx="3008313" cy="39624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985838" y="6261100"/>
            <a:ext cx="449103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447675" y="6261100"/>
            <a:ext cx="406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E30E3FB-D440-4D21-9D7A-E417F7D96F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340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6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62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25577"/>
            <a:ext cx="9169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0" y="1"/>
            <a:ext cx="9144000" cy="68405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45720" rIns="45720" anchor="ctr"/>
          <a:lstStyle/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1" name="Title Placeholder 1"/>
          <p:cNvSpPr>
            <a:spLocks noGrp="1"/>
          </p:cNvSpPr>
          <p:nvPr>
            <p:ph type="title"/>
          </p:nvPr>
        </p:nvSpPr>
        <p:spPr bwMode="auto">
          <a:xfrm>
            <a:off x="193675" y="42898"/>
            <a:ext cx="871220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913" y="1219200"/>
            <a:ext cx="86423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Rectangle 256"/>
          <p:cNvSpPr txBox="1">
            <a:spLocks noChangeArrowheads="1"/>
          </p:cNvSpPr>
          <p:nvPr userDrawn="1"/>
        </p:nvSpPr>
        <p:spPr bwMode="auto">
          <a:xfrm>
            <a:off x="5635200" y="6518233"/>
            <a:ext cx="28956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en-US" altLang="en-US" sz="1000" dirty="0">
              <a:solidFill>
                <a:srgbClr val="BFBFBF"/>
              </a:solidFill>
              <a:cs typeface="Arial" charset="0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 flipH="1">
            <a:off x="8527257" y="6400483"/>
            <a:ext cx="21113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</a:pPr>
            <a:fld id="{0901B3F2-BDC1-4A24-B606-1EC4C4753C2F}" type="slidenum">
              <a:rPr lang="en-US" altLang="en-US" sz="1000"/>
              <a:pPr algn="r" eaLnBrk="1" hangingPunct="1">
                <a:lnSpc>
                  <a:spcPct val="90000"/>
                </a:lnSpc>
              </a:pPr>
              <a:t>‹#›</a:t>
            </a:fld>
            <a:endParaRPr lang="en-US" altLang="en-US" sz="1000" dirty="0"/>
          </a:p>
        </p:txBody>
      </p:sp>
      <p:sp>
        <p:nvSpPr>
          <p:cNvPr id="10" name="Rectangle 256"/>
          <p:cNvSpPr txBox="1">
            <a:spLocks noChangeArrowheads="1"/>
          </p:cNvSpPr>
          <p:nvPr userDrawn="1"/>
        </p:nvSpPr>
        <p:spPr bwMode="auto">
          <a:xfrm>
            <a:off x="174020" y="6553780"/>
            <a:ext cx="23248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1000" dirty="0">
                <a:solidFill>
                  <a:schemeClr val="bg1">
                    <a:lumMod val="65000"/>
                  </a:schemeClr>
                </a:solidFill>
                <a:cs typeface="Arial" charset="0"/>
              </a:rPr>
              <a:t>Suhas Somnath,</a:t>
            </a:r>
            <a:r>
              <a:rPr lang="en-US" altLang="en-US" sz="1000" baseline="0" dirty="0">
                <a:solidFill>
                  <a:schemeClr val="bg1">
                    <a:lumMod val="65000"/>
                  </a:schemeClr>
                </a:solidFill>
                <a:cs typeface="Arial" charset="0"/>
              </a:rPr>
              <a:t> </a:t>
            </a:r>
            <a:r>
              <a:rPr lang="en-US" altLang="en-US" sz="1000" baseline="0" dirty="0" err="1">
                <a:solidFill>
                  <a:schemeClr val="bg1">
                    <a:lumMod val="65000"/>
                  </a:schemeClr>
                </a:solidFill>
                <a:cs typeface="Arial" charset="0"/>
              </a:rPr>
              <a:t>somnaths@ornl.gov</a:t>
            </a:r>
            <a:endParaRPr lang="en-US" altLang="en-US" sz="1000" dirty="0">
              <a:solidFill>
                <a:schemeClr val="bg1">
                  <a:lumMod val="65000"/>
                </a:schemeClr>
              </a:solidFill>
              <a:cs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6E80DC-FBBF-5048-9249-5506C26EB3B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9041" y="6386496"/>
            <a:ext cx="1329900" cy="31676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16" r:id="rId1"/>
    <p:sldLayoutId id="2147484290" r:id="rId2"/>
    <p:sldLayoutId id="2147484287" r:id="rId3"/>
    <p:sldLayoutId id="2147484288" r:id="rId4"/>
    <p:sldLayoutId id="2147484289" r:id="rId5"/>
    <p:sldLayoutId id="2147484317" r:id="rId6"/>
    <p:sldLayoutId id="2147484318" r:id="rId7"/>
    <p:sldLayoutId id="2147484319" r:id="rId8"/>
    <p:sldLayoutId id="2147484320" r:id="rId9"/>
  </p:sldLayoutIdLst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 kern="1200">
          <a:solidFill>
            <a:schemeClr val="bg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25475" indent="-27940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»"/>
        <a:defRPr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itle Placeholder 1"/>
          <p:cNvSpPr>
            <a:spLocks noGrp="1"/>
          </p:cNvSpPr>
          <p:nvPr>
            <p:ph type="title"/>
          </p:nvPr>
        </p:nvSpPr>
        <p:spPr bwMode="auto">
          <a:xfrm>
            <a:off x="203200" y="177800"/>
            <a:ext cx="862806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913" y="1446213"/>
            <a:ext cx="8642350" cy="42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 flipH="1">
            <a:off x="22225" y="6513513"/>
            <a:ext cx="21113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</a:pPr>
            <a:fld id="{653DF417-1BAE-47E8-A77E-92828FFB58A0}" type="slidenum">
              <a:rPr lang="en-US" altLang="en-US" sz="1000">
                <a:solidFill>
                  <a:srgbClr val="BFBFBF"/>
                </a:solidFill>
              </a:rPr>
              <a:pPr algn="r" eaLnBrk="1" hangingPunct="1">
                <a:lnSpc>
                  <a:spcPct val="90000"/>
                </a:lnSpc>
              </a:pPr>
              <a:t>‹#›</a:t>
            </a:fld>
            <a:endParaRPr lang="en-US" altLang="en-US" sz="1000">
              <a:solidFill>
                <a:srgbClr val="BFBFBF"/>
              </a:solidFill>
            </a:endParaRPr>
          </a:p>
        </p:txBody>
      </p:sp>
      <p:sp>
        <p:nvSpPr>
          <p:cNvPr id="2055" name="Rectangle 256"/>
          <p:cNvSpPr txBox="1">
            <a:spLocks noChangeArrowheads="1"/>
          </p:cNvSpPr>
          <p:nvPr/>
        </p:nvSpPr>
        <p:spPr bwMode="auto">
          <a:xfrm>
            <a:off x="215900" y="6477000"/>
            <a:ext cx="28956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1000" dirty="0">
                <a:solidFill>
                  <a:srgbClr val="BFBFBF"/>
                </a:solidFill>
                <a:cs typeface="Arial" charset="0"/>
              </a:rPr>
              <a:t>Vortex Probe Flow Dynamics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291" r:id="rId2"/>
    <p:sldLayoutId id="2147484292" r:id="rId3"/>
    <p:sldLayoutId id="2147484293" r:id="rId4"/>
    <p:sldLayoutId id="2147484322" r:id="rId5"/>
    <p:sldLayoutId id="2147484294" r:id="rId6"/>
    <p:sldLayoutId id="2147484323" r:id="rId7"/>
    <p:sldLayoutId id="2147484324" r:id="rId8"/>
    <p:sldLayoutId id="2147484325" r:id="rId9"/>
    <p:sldLayoutId id="2147484326" r:id="rId10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111125" y="177800"/>
            <a:ext cx="8229600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125" y="1344613"/>
            <a:ext cx="822960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  <p:sldLayoutId id="2147484304" r:id="rId10"/>
    <p:sldLayoutId id="2147484305" r:id="rId11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–"/>
        <a:defRPr sz="2400" b="1">
          <a:solidFill>
            <a:schemeClr val="tx1"/>
          </a:solidFill>
          <a:latin typeface="+mn-lt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–"/>
        <a:defRPr b="1">
          <a:solidFill>
            <a:schemeClr val="tx1"/>
          </a:solidFill>
          <a:latin typeface="+mn-lt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»"/>
        <a:defRPr b="1">
          <a:solidFill>
            <a:schemeClr val="tx1"/>
          </a:solidFill>
          <a:latin typeface="+mn-lt"/>
        </a:defRPr>
      </a:lvl5pPr>
      <a:lvl6pPr marL="19399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itchFamily="34" charset="0"/>
        <a:buChar char="»"/>
        <a:defRPr b="1">
          <a:solidFill>
            <a:schemeClr val="tx1"/>
          </a:solidFill>
          <a:latin typeface="+mn-lt"/>
        </a:defRPr>
      </a:lvl6pPr>
      <a:lvl7pPr marL="23971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itchFamily="34" charset="0"/>
        <a:buChar char="»"/>
        <a:defRPr b="1">
          <a:solidFill>
            <a:schemeClr val="tx1"/>
          </a:solidFill>
          <a:latin typeface="+mn-lt"/>
        </a:defRPr>
      </a:lvl7pPr>
      <a:lvl8pPr marL="28543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itchFamily="34" charset="0"/>
        <a:buChar char="»"/>
        <a:defRPr b="1">
          <a:solidFill>
            <a:schemeClr val="tx1"/>
          </a:solidFill>
          <a:latin typeface="+mn-lt"/>
        </a:defRPr>
      </a:lvl8pPr>
      <a:lvl9pPr marL="33115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itchFamily="34" charset="0"/>
        <a:buChar char="»"/>
        <a:defRPr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111125" y="177800"/>
            <a:ext cx="822960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125" y="1344613"/>
            <a:ext cx="822960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06" r:id="rId2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rgbClr val="006C3A"/>
          </a:solidFill>
          <a:latin typeface="Arial Black" pitchFamily="34" charset="0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625475" indent="-27940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–"/>
        <a:defRPr sz="24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»"/>
        <a:defRPr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111125" y="177800"/>
            <a:ext cx="822960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125" y="1344613"/>
            <a:ext cx="822960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8" r:id="rId1"/>
    <p:sldLayoutId id="2147484307" r:id="rId2"/>
    <p:sldLayoutId id="2147484308" r:id="rId3"/>
    <p:sldLayoutId id="2147484309" r:id="rId4"/>
    <p:sldLayoutId id="2147484310" r:id="rId5"/>
    <p:sldLayoutId id="2147484311" r:id="rId6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rgbClr val="006C3A"/>
          </a:solidFill>
          <a:latin typeface="Arial Black" pitchFamily="34" charset="0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625475" indent="-27940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–"/>
        <a:defRPr sz="24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»"/>
        <a:defRPr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650" y="1066800"/>
            <a:ext cx="841375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0650" y="153988"/>
            <a:ext cx="87757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76200" y="6629400"/>
            <a:ext cx="264795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90000"/>
              </a:lnSpc>
              <a:defRPr/>
            </a:pPr>
            <a:r>
              <a:rPr lang="en-US" altLang="en-US" sz="900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  <a:t>Computational Sciences &amp; Engineering Division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5150" y="6629400"/>
            <a:ext cx="28956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POC: Charlotte Barbier – barbiercn@ornl.gov</a:t>
            </a:r>
          </a:p>
        </p:txBody>
      </p:sp>
      <p:sp>
        <p:nvSpPr>
          <p:cNvPr id="6150" name="Freeform 6"/>
          <p:cNvSpPr>
            <a:spLocks/>
          </p:cNvSpPr>
          <p:nvPr/>
        </p:nvSpPr>
        <p:spPr bwMode="auto">
          <a:xfrm>
            <a:off x="7467600" y="5181600"/>
            <a:ext cx="1679575" cy="1693863"/>
          </a:xfrm>
          <a:custGeom>
            <a:avLst/>
            <a:gdLst>
              <a:gd name="T0" fmla="*/ 0 w 1488"/>
              <a:gd name="T1" fmla="*/ 2147483647 h 2336"/>
              <a:gd name="T2" fmla="*/ 2147483647 w 1488"/>
              <a:gd name="T3" fmla="*/ 2147483647 h 2336"/>
              <a:gd name="T4" fmla="*/ 2147483647 w 1488"/>
              <a:gd name="T5" fmla="*/ 0 h 2336"/>
              <a:gd name="T6" fmla="*/ 0 w 1488"/>
              <a:gd name="T7" fmla="*/ 2147483647 h 23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88" h="2336">
                <a:moveTo>
                  <a:pt x="0" y="2336"/>
                </a:moveTo>
                <a:lnTo>
                  <a:pt x="1486" y="2336"/>
                </a:lnTo>
                <a:lnTo>
                  <a:pt x="1488" y="0"/>
                </a:lnTo>
                <a:cubicBezTo>
                  <a:pt x="1485" y="1230"/>
                  <a:pt x="879" y="2128"/>
                  <a:pt x="0" y="2336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2">
                  <a:alpha val="84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151" name="Picture 7" descr="ORNL_leaf whit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462713"/>
            <a:ext cx="762000" cy="395287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228600" y="762000"/>
            <a:ext cx="28194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15000"/>
              </a:lnSpc>
              <a:defRPr/>
            </a:pPr>
            <a:r>
              <a:rPr lang="en-US" altLang="en-US" sz="1000" b="1">
                <a:solidFill>
                  <a:srgbClr val="01673E"/>
                </a:solidFill>
                <a:cs typeface="Arial" charset="0"/>
              </a:rPr>
              <a:t>Modeling &amp; Simulation Group</a:t>
            </a:r>
          </a:p>
        </p:txBody>
      </p:sp>
      <p:sp>
        <p:nvSpPr>
          <p:cNvPr id="6153" name="Line 10"/>
          <p:cNvSpPr>
            <a:spLocks noChangeShapeType="1"/>
          </p:cNvSpPr>
          <p:nvPr/>
        </p:nvSpPr>
        <p:spPr bwMode="auto">
          <a:xfrm>
            <a:off x="2286000" y="914400"/>
            <a:ext cx="62484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9" r:id="rId1"/>
    <p:sldLayoutId id="2147484330" r:id="rId2"/>
    <p:sldLayoutId id="2147484331" r:id="rId3"/>
    <p:sldLayoutId id="2147484332" r:id="rId4"/>
    <p:sldLayoutId id="2147484333" r:id="rId5"/>
    <p:sldLayoutId id="2147484334" r:id="rId6"/>
    <p:sldLayoutId id="2147484335" r:id="rId7"/>
    <p:sldLayoutId id="2147484336" r:id="rId8"/>
    <p:sldLayoutId id="2147484337" r:id="rId9"/>
    <p:sldLayoutId id="2147484338" r:id="rId10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01673E"/>
        </a:buClr>
        <a:buFont typeface="Symbol" panose="05050102010706020507" pitchFamily="18" charset="2"/>
        <a:buChar char="·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35000"/>
        </a:spcBef>
        <a:spcAft>
          <a:spcPct val="0"/>
        </a:spcAft>
        <a:buClr>
          <a:srgbClr val="01673E"/>
        </a:buClr>
        <a:buFont typeface="Arial" panose="020B0604020202020204" pitchFamily="34" charset="0"/>
        <a:buChar char="–"/>
        <a:defRPr sz="2400" b="1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01673E"/>
        </a:buClr>
        <a:buFont typeface="Symbol" panose="05050102010706020507" pitchFamily="18" charset="2"/>
        <a:buChar char="·"/>
        <a:defRPr sz="2000" b="1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Arial" panose="020B0604020202020204" pitchFamily="34" charset="0"/>
        <a:buChar char="–"/>
        <a:defRPr b="1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anose="05050102010706020507" pitchFamily="18" charset="2"/>
        <a:buChar char="·"/>
        <a:defRPr b="1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650" y="1066800"/>
            <a:ext cx="841375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0650" y="153988"/>
            <a:ext cx="87757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76200" y="6629400"/>
            <a:ext cx="264795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90000"/>
              </a:lnSpc>
              <a:defRPr/>
            </a:pPr>
            <a:r>
              <a:rPr lang="en-US" altLang="en-US" sz="900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  <a:t>Computational Sciences &amp; Engineering Division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5150" y="6629400"/>
            <a:ext cx="28956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POC: Charlotte Barbier – barbiercn@ornl.gov</a:t>
            </a:r>
          </a:p>
        </p:txBody>
      </p:sp>
      <p:sp>
        <p:nvSpPr>
          <p:cNvPr id="7174" name="Freeform 6"/>
          <p:cNvSpPr>
            <a:spLocks/>
          </p:cNvSpPr>
          <p:nvPr/>
        </p:nvSpPr>
        <p:spPr bwMode="auto">
          <a:xfrm>
            <a:off x="7467600" y="5181600"/>
            <a:ext cx="1679575" cy="1693863"/>
          </a:xfrm>
          <a:custGeom>
            <a:avLst/>
            <a:gdLst>
              <a:gd name="T0" fmla="*/ 0 w 1488"/>
              <a:gd name="T1" fmla="*/ 2147483647 h 2336"/>
              <a:gd name="T2" fmla="*/ 2147483647 w 1488"/>
              <a:gd name="T3" fmla="*/ 2147483647 h 2336"/>
              <a:gd name="T4" fmla="*/ 2147483647 w 1488"/>
              <a:gd name="T5" fmla="*/ 0 h 2336"/>
              <a:gd name="T6" fmla="*/ 0 w 1488"/>
              <a:gd name="T7" fmla="*/ 2147483647 h 23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88" h="2336">
                <a:moveTo>
                  <a:pt x="0" y="2336"/>
                </a:moveTo>
                <a:lnTo>
                  <a:pt x="1486" y="2336"/>
                </a:lnTo>
                <a:lnTo>
                  <a:pt x="1488" y="0"/>
                </a:lnTo>
                <a:cubicBezTo>
                  <a:pt x="1485" y="1230"/>
                  <a:pt x="879" y="2128"/>
                  <a:pt x="0" y="2336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2">
                  <a:alpha val="84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175" name="Picture 7" descr="ORNL_leaf whit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462713"/>
            <a:ext cx="762000" cy="395287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228600" y="762000"/>
            <a:ext cx="28194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15000"/>
              </a:lnSpc>
              <a:defRPr/>
            </a:pPr>
            <a:r>
              <a:rPr lang="en-US" altLang="en-US" sz="1000" b="1">
                <a:solidFill>
                  <a:srgbClr val="01673E"/>
                </a:solidFill>
                <a:cs typeface="Arial" charset="0"/>
              </a:rPr>
              <a:t>Modeling &amp; Simulation Group</a:t>
            </a:r>
          </a:p>
        </p:txBody>
      </p:sp>
      <p:sp>
        <p:nvSpPr>
          <p:cNvPr id="7177" name="Line 10"/>
          <p:cNvSpPr>
            <a:spLocks noChangeShapeType="1"/>
          </p:cNvSpPr>
          <p:nvPr/>
        </p:nvSpPr>
        <p:spPr bwMode="auto">
          <a:xfrm>
            <a:off x="2286000" y="914400"/>
            <a:ext cx="62484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01673E"/>
        </a:buClr>
        <a:buFont typeface="Symbol" panose="05050102010706020507" pitchFamily="18" charset="2"/>
        <a:buChar char="·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35000"/>
        </a:spcBef>
        <a:spcAft>
          <a:spcPct val="0"/>
        </a:spcAft>
        <a:buClr>
          <a:srgbClr val="01673E"/>
        </a:buClr>
        <a:buFont typeface="Arial" panose="020B0604020202020204" pitchFamily="34" charset="0"/>
        <a:buChar char="–"/>
        <a:defRPr sz="2400" b="1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01673E"/>
        </a:buClr>
        <a:buFont typeface="Symbol" panose="05050102010706020507" pitchFamily="18" charset="2"/>
        <a:buChar char="·"/>
        <a:defRPr sz="2000" b="1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Arial" panose="020B0604020202020204" pitchFamily="34" charset="0"/>
        <a:buChar char="–"/>
        <a:defRPr b="1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anose="05050102010706020507" pitchFamily="18" charset="2"/>
        <a:buChar char="·"/>
        <a:defRPr b="1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itle Placeholder 1"/>
          <p:cNvSpPr>
            <a:spLocks noGrp="1"/>
          </p:cNvSpPr>
          <p:nvPr>
            <p:ph type="title"/>
          </p:nvPr>
        </p:nvSpPr>
        <p:spPr bwMode="auto">
          <a:xfrm>
            <a:off x="203200" y="177800"/>
            <a:ext cx="862806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913" y="1446213"/>
            <a:ext cx="8642350" cy="42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 flipH="1">
            <a:off x="22225" y="6513513"/>
            <a:ext cx="21113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</a:pPr>
            <a:fld id="{487D761D-A5E2-4721-A1B1-35854BB7A859}" type="slidenum">
              <a:rPr lang="en-US" altLang="en-US" sz="1000">
                <a:solidFill>
                  <a:srgbClr val="BFBFBF"/>
                </a:solidFill>
              </a:rPr>
              <a:pPr algn="r" eaLnBrk="1" hangingPunct="1">
                <a:lnSpc>
                  <a:spcPct val="90000"/>
                </a:lnSpc>
              </a:pPr>
              <a:t>‹#›</a:t>
            </a:fld>
            <a:endParaRPr lang="en-US" altLang="en-US" sz="1000">
              <a:solidFill>
                <a:srgbClr val="BFBFBF"/>
              </a:solidFill>
            </a:endParaRPr>
          </a:p>
        </p:txBody>
      </p:sp>
      <p:sp>
        <p:nvSpPr>
          <p:cNvPr id="8199" name="Rectangle 256"/>
          <p:cNvSpPr txBox="1">
            <a:spLocks noChangeArrowheads="1"/>
          </p:cNvSpPr>
          <p:nvPr/>
        </p:nvSpPr>
        <p:spPr bwMode="auto">
          <a:xfrm>
            <a:off x="215900" y="6477000"/>
            <a:ext cx="28956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1000">
                <a:solidFill>
                  <a:srgbClr val="BFBFBF"/>
                </a:solidFill>
                <a:cs typeface="Arial" charset="0"/>
              </a:rPr>
              <a:t>Vilmos Kertesz –OBMS Group Meeting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9" r:id="rId1"/>
    <p:sldLayoutId id="2147484312" r:id="rId2"/>
    <p:sldLayoutId id="2147484313" r:id="rId3"/>
    <p:sldLayoutId id="2147484314" r:id="rId4"/>
    <p:sldLayoutId id="2147484350" r:id="rId5"/>
    <p:sldLayoutId id="2147484315" r:id="rId6"/>
    <p:sldLayoutId id="2147484351" r:id="rId7"/>
    <p:sldLayoutId id="2147484352" r:id="rId8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microsoft.com/office/2007/relationships/hdphoto" Target="../media/hdphoto2.wdp"/><Relationship Id="rId4" Type="http://schemas.openxmlformats.org/officeDocument/2006/relationships/image" Target="../media/image22.jpe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1" y="832487"/>
            <a:ext cx="6494272" cy="565457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 HDF5 file is a smart container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Capable of storing multidimensional datasets, Images, text, measurement parameters, etc.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Contents organized like traditional folders and files</a:t>
            </a:r>
          </a:p>
          <a:p>
            <a:pPr lvl="2">
              <a:lnSpc>
                <a:spcPct val="110000"/>
              </a:lnSpc>
            </a:pPr>
            <a:r>
              <a:rPr lang="en-US" b="1" dirty="0"/>
              <a:t>Groups</a:t>
            </a:r>
            <a:r>
              <a:rPr lang="en-US" dirty="0"/>
              <a:t> - Analogous to file folders</a:t>
            </a:r>
          </a:p>
          <a:p>
            <a:pPr lvl="2">
              <a:lnSpc>
                <a:spcPct val="110000"/>
              </a:lnSpc>
            </a:pPr>
            <a:r>
              <a:rPr lang="en-US" b="1" dirty="0"/>
              <a:t>Dataset</a:t>
            </a:r>
            <a:r>
              <a:rPr lang="en-US" dirty="0"/>
              <a:t> – 1 to N dimensional data</a:t>
            </a:r>
          </a:p>
          <a:p>
            <a:pPr lvl="3">
              <a:lnSpc>
                <a:spcPct val="110000"/>
              </a:lnSpc>
            </a:pPr>
            <a:r>
              <a:rPr lang="en-US" dirty="0"/>
              <a:t>Integer, floating point, complex numbers </a:t>
            </a:r>
            <a:r>
              <a:rPr lang="en-US" dirty="0" err="1"/>
              <a:t>etc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b="1" dirty="0"/>
              <a:t>Attributes</a:t>
            </a:r>
            <a:r>
              <a:rPr lang="en-US" dirty="0"/>
              <a:t> – {</a:t>
            </a:r>
            <a:r>
              <a:rPr lang="en-US" sz="2100" dirty="0"/>
              <a:t>Key : value} pairs useful for describing data and experimental parameters, etc.</a:t>
            </a:r>
          </a:p>
          <a:p>
            <a:pPr>
              <a:lnSpc>
                <a:spcPct val="110000"/>
              </a:lnSpc>
            </a:pPr>
            <a:r>
              <a:rPr lang="en-US" dirty="0"/>
              <a:t>Easily accessible – C, C++, python, Java….</a:t>
            </a:r>
          </a:p>
          <a:p>
            <a:pPr>
              <a:lnSpc>
                <a:spcPct val="110000"/>
              </a:lnSpc>
            </a:pPr>
            <a:r>
              <a:rPr lang="en-US" dirty="0"/>
              <a:t>Tree structure + nomenclature +attributes are </a:t>
            </a:r>
            <a:r>
              <a:rPr lang="en-US" b="1" dirty="0"/>
              <a:t>records of workflow </a:t>
            </a:r>
            <a:r>
              <a:rPr lang="en-US" dirty="0"/>
              <a:t>applied to dataset</a:t>
            </a:r>
          </a:p>
          <a:p>
            <a:pPr>
              <a:lnSpc>
                <a:spcPct val="110000"/>
              </a:lnSpc>
            </a:pPr>
            <a:r>
              <a:rPr lang="en-US" dirty="0"/>
              <a:t>Parallel read / write, HPC &amp; cloud compatible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2910" y="62716"/>
            <a:ext cx="8636290" cy="620170"/>
          </a:xfrm>
        </p:spPr>
        <p:txBody>
          <a:bodyPr/>
          <a:lstStyle/>
          <a:p>
            <a:r>
              <a:rPr lang="en-US" dirty="0"/>
              <a:t>Hierarchical Data Format (HDF5)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836666" y="851658"/>
            <a:ext cx="1731459" cy="1731459"/>
            <a:chOff x="6281682" y="915158"/>
            <a:chExt cx="2667000" cy="2667000"/>
          </a:xfrm>
        </p:grpSpPr>
        <p:pic>
          <p:nvPicPr>
            <p:cNvPr id="1029" name="Picture 5" descr="C:\Users\syz\AppData\Local\Microsoft\Windows\Temporary Internet Files\Content.IE5\GB132FGK\nicubunu-Out-of-the-box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682" y="915158"/>
              <a:ext cx="266700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E:\Example_BE_data\BE_Line\KNN_BE_Line_1um_0002\KNN_BE_Line_1um_0002_fast_fit_phase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46" t="7380" r="22229" b="2287"/>
            <a:stretch/>
          </p:blipFill>
          <p:spPr bwMode="auto">
            <a:xfrm rot="338046">
              <a:off x="6670750" y="1202551"/>
              <a:ext cx="881107" cy="9096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ornldata.ornl.gov\home\Desktop\Python development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33" t="43842" r="50376" b="29386"/>
            <a:stretch/>
          </p:blipFill>
          <p:spPr bwMode="auto">
            <a:xfrm rot="20107706">
              <a:off x="7585765" y="968900"/>
              <a:ext cx="1306004" cy="1053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:\Users\syz\AppData\Local\Microsoft\Windows\Temporary Internet Files\Content.IE5\3XS9HKCE\uBoY8[1]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1439" y="933047"/>
              <a:ext cx="1403405" cy="842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7640" b="73292" l="40189" r="754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95" t="22220" r="22110" b="20940"/>
            <a:stretch/>
          </p:blipFill>
          <p:spPr bwMode="auto">
            <a:xfrm>
              <a:off x="7468496" y="1291077"/>
              <a:ext cx="1089289" cy="1061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 descr="https://upload.wikimedia.org/wikipedia/en/1/19/HDF_File_Format_Logo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18500" y1="48182" x2="18500" y2="48182"/>
                          <a14:foregroundMark x1="4500" y1="10909" x2="4500" y2="10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8195" y="2389489"/>
              <a:ext cx="1454657" cy="800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" r="30830" b="58947"/>
          <a:stretch/>
        </p:blipFill>
        <p:spPr bwMode="auto">
          <a:xfrm>
            <a:off x="6405430" y="2646616"/>
            <a:ext cx="2543129" cy="366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067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RNL1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/>
      </a:spPr>
      <a:bodyPr wrap="none" rtlCol="0">
        <a:spAutoFit/>
      </a:bodyPr>
      <a:lstStyle>
        <a:defPPr eaLnBrk="1" hangingPunct="1">
          <a:spcBef>
            <a:spcPct val="0"/>
          </a:spcBef>
          <a:buFontTx/>
          <a:buNone/>
          <a:defRPr dirty="0" smtClean="0">
            <a:latin typeface="Calibri" panose="020F0502020204030204" pitchFamily="34" charset="0"/>
            <a:ea typeface="ＭＳ Ｐゴシック" pitchFamily="34" charset="-128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Default Theme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26_ORNL default 0812">
  <a:themeElements>
    <a:clrScheme name="26_ORNL default 0812 1">
      <a:dk1>
        <a:srgbClr val="000000"/>
      </a:dk1>
      <a:lt1>
        <a:srgbClr val="FFFFFF"/>
      </a:lt1>
      <a:dk2>
        <a:srgbClr val="006C3A"/>
      </a:dk2>
      <a:lt2>
        <a:srgbClr val="FFFFFF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1F497D"/>
      </a:hlink>
      <a:folHlink>
        <a:srgbClr val="006C3A"/>
      </a:folHlink>
    </a:clrScheme>
    <a:fontScheme name="26_ORNL default 0812">
      <a:majorFont>
        <a:latin typeface="Arial Black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6_ORNL default 0812 1">
        <a:dk1>
          <a:srgbClr val="000000"/>
        </a:dk1>
        <a:lt1>
          <a:srgbClr val="FFFFFF"/>
        </a:lt1>
        <a:dk2>
          <a:srgbClr val="006C3A"/>
        </a:dk2>
        <a:lt2>
          <a:srgbClr val="FFFFFF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1F497D"/>
        </a:hlink>
        <a:folHlink>
          <a:srgbClr val="006C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6_ORNL default 0812 2">
        <a:dk1>
          <a:srgbClr val="000000"/>
        </a:dk1>
        <a:lt1>
          <a:srgbClr val="FFFFFF"/>
        </a:lt1>
        <a:dk2>
          <a:srgbClr val="006C3A"/>
        </a:dk2>
        <a:lt2>
          <a:srgbClr val="FFFFFF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B274"/>
        </a:hlink>
        <a:folHlink>
          <a:srgbClr val="F7963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ORNL_template_2007">
  <a:themeElements>
    <a:clrScheme name="ORNL 0812 new">
      <a:dk1>
        <a:sysClr val="windowText" lastClr="000000"/>
      </a:dk1>
      <a:lt1>
        <a:sysClr val="window" lastClr="FFFFFF"/>
      </a:lt1>
      <a:dk2>
        <a:srgbClr val="006C3A"/>
      </a:dk2>
      <a:lt2>
        <a:srgbClr val="FFFFFF"/>
      </a:lt2>
      <a:accent1>
        <a:srgbClr val="4F81BD"/>
      </a:accent1>
      <a:accent2>
        <a:srgbClr val="C0504D"/>
      </a:accent2>
      <a:accent3>
        <a:srgbClr val="00B274"/>
      </a:accent3>
      <a:accent4>
        <a:srgbClr val="F79646"/>
      </a:accent4>
      <a:accent5>
        <a:srgbClr val="4BACC6"/>
      </a:accent5>
      <a:accent6>
        <a:srgbClr val="8064A2"/>
      </a:accent6>
      <a:hlink>
        <a:srgbClr val="1F497D"/>
      </a:hlink>
      <a:folHlink>
        <a:srgbClr val="006C3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RNL_template_2007">
  <a:themeElements>
    <a:clrScheme name="ORNL 0812 new">
      <a:dk1>
        <a:sysClr val="windowText" lastClr="000000"/>
      </a:dk1>
      <a:lt1>
        <a:sysClr val="window" lastClr="FFFFFF"/>
      </a:lt1>
      <a:dk2>
        <a:srgbClr val="006C3A"/>
      </a:dk2>
      <a:lt2>
        <a:srgbClr val="FFFFFF"/>
      </a:lt2>
      <a:accent1>
        <a:srgbClr val="4F81BD"/>
      </a:accent1>
      <a:accent2>
        <a:srgbClr val="C0504D"/>
      </a:accent2>
      <a:accent3>
        <a:srgbClr val="00B274"/>
      </a:accent3>
      <a:accent4>
        <a:srgbClr val="F79646"/>
      </a:accent4>
      <a:accent5>
        <a:srgbClr val="4BACC6"/>
      </a:accent5>
      <a:accent6>
        <a:srgbClr val="8064A2"/>
      </a:accent6>
      <a:hlink>
        <a:srgbClr val="1F497D"/>
      </a:hlink>
      <a:folHlink>
        <a:srgbClr val="006C3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RNL template_0704">
  <a:themeElements>
    <a:clrScheme name="ORNL template_0704 11">
      <a:dk1>
        <a:srgbClr val="000000"/>
      </a:dk1>
      <a:lt1>
        <a:srgbClr val="FFFFFF"/>
      </a:lt1>
      <a:dk2>
        <a:srgbClr val="01673E"/>
      </a:dk2>
      <a:lt2>
        <a:srgbClr val="333333"/>
      </a:lt2>
      <a:accent1>
        <a:srgbClr val="003D6C"/>
      </a:accent1>
      <a:accent2>
        <a:srgbClr val="267186"/>
      </a:accent2>
      <a:accent3>
        <a:srgbClr val="FFFFFF"/>
      </a:accent3>
      <a:accent4>
        <a:srgbClr val="000000"/>
      </a:accent4>
      <a:accent5>
        <a:srgbClr val="AAAFBA"/>
      </a:accent5>
      <a:accent6>
        <a:srgbClr val="216679"/>
      </a:accent6>
      <a:hlink>
        <a:srgbClr val="8D1357"/>
      </a:hlink>
      <a:folHlink>
        <a:srgbClr val="FFCC66"/>
      </a:folHlink>
    </a:clrScheme>
    <a:fontScheme name="ORNL template_0704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RNL template_0704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10">
        <a:dk1>
          <a:srgbClr val="000000"/>
        </a:dk1>
        <a:lt1>
          <a:srgbClr val="FFFFFF"/>
        </a:lt1>
        <a:dk2>
          <a:srgbClr val="01673E"/>
        </a:dk2>
        <a:lt2>
          <a:srgbClr val="333333"/>
        </a:lt2>
        <a:accent1>
          <a:srgbClr val="8D0A56"/>
        </a:accent1>
        <a:accent2>
          <a:srgbClr val="267186"/>
        </a:accent2>
        <a:accent3>
          <a:srgbClr val="FFFFFF"/>
        </a:accent3>
        <a:accent4>
          <a:srgbClr val="000000"/>
        </a:accent4>
        <a:accent5>
          <a:srgbClr val="C5AAB4"/>
        </a:accent5>
        <a:accent6>
          <a:srgbClr val="216679"/>
        </a:accent6>
        <a:hlink>
          <a:srgbClr val="FFCC66"/>
        </a:hlink>
        <a:folHlink>
          <a:srgbClr val="76A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11">
        <a:dk1>
          <a:srgbClr val="000000"/>
        </a:dk1>
        <a:lt1>
          <a:srgbClr val="FFFFFF"/>
        </a:lt1>
        <a:dk2>
          <a:srgbClr val="01673E"/>
        </a:dk2>
        <a:lt2>
          <a:srgbClr val="333333"/>
        </a:lt2>
        <a:accent1>
          <a:srgbClr val="003D6C"/>
        </a:accent1>
        <a:accent2>
          <a:srgbClr val="267186"/>
        </a:accent2>
        <a:accent3>
          <a:srgbClr val="FFFFFF"/>
        </a:accent3>
        <a:accent4>
          <a:srgbClr val="000000"/>
        </a:accent4>
        <a:accent5>
          <a:srgbClr val="AAAFBA"/>
        </a:accent5>
        <a:accent6>
          <a:srgbClr val="216679"/>
        </a:accent6>
        <a:hlink>
          <a:srgbClr val="8D1357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ORNL template_0704">
  <a:themeElements>
    <a:clrScheme name="ORNL template_0704 11">
      <a:dk1>
        <a:srgbClr val="000000"/>
      </a:dk1>
      <a:lt1>
        <a:srgbClr val="FFFFFF"/>
      </a:lt1>
      <a:dk2>
        <a:srgbClr val="01673E"/>
      </a:dk2>
      <a:lt2>
        <a:srgbClr val="333333"/>
      </a:lt2>
      <a:accent1>
        <a:srgbClr val="003D6C"/>
      </a:accent1>
      <a:accent2>
        <a:srgbClr val="267186"/>
      </a:accent2>
      <a:accent3>
        <a:srgbClr val="FFFFFF"/>
      </a:accent3>
      <a:accent4>
        <a:srgbClr val="000000"/>
      </a:accent4>
      <a:accent5>
        <a:srgbClr val="AAAFBA"/>
      </a:accent5>
      <a:accent6>
        <a:srgbClr val="216679"/>
      </a:accent6>
      <a:hlink>
        <a:srgbClr val="8D1357"/>
      </a:hlink>
      <a:folHlink>
        <a:srgbClr val="FFCC66"/>
      </a:folHlink>
    </a:clrScheme>
    <a:fontScheme name="ORNL template_0704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RNL template_0704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10">
        <a:dk1>
          <a:srgbClr val="000000"/>
        </a:dk1>
        <a:lt1>
          <a:srgbClr val="FFFFFF"/>
        </a:lt1>
        <a:dk2>
          <a:srgbClr val="01673E"/>
        </a:dk2>
        <a:lt2>
          <a:srgbClr val="333333"/>
        </a:lt2>
        <a:accent1>
          <a:srgbClr val="8D0A56"/>
        </a:accent1>
        <a:accent2>
          <a:srgbClr val="267186"/>
        </a:accent2>
        <a:accent3>
          <a:srgbClr val="FFFFFF"/>
        </a:accent3>
        <a:accent4>
          <a:srgbClr val="000000"/>
        </a:accent4>
        <a:accent5>
          <a:srgbClr val="C5AAB4"/>
        </a:accent5>
        <a:accent6>
          <a:srgbClr val="216679"/>
        </a:accent6>
        <a:hlink>
          <a:srgbClr val="FFCC66"/>
        </a:hlink>
        <a:folHlink>
          <a:srgbClr val="76A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11">
        <a:dk1>
          <a:srgbClr val="000000"/>
        </a:dk1>
        <a:lt1>
          <a:srgbClr val="FFFFFF"/>
        </a:lt1>
        <a:dk2>
          <a:srgbClr val="01673E"/>
        </a:dk2>
        <a:lt2>
          <a:srgbClr val="333333"/>
        </a:lt2>
        <a:accent1>
          <a:srgbClr val="003D6C"/>
        </a:accent1>
        <a:accent2>
          <a:srgbClr val="267186"/>
        </a:accent2>
        <a:accent3>
          <a:srgbClr val="FFFFFF"/>
        </a:accent3>
        <a:accent4>
          <a:srgbClr val="000000"/>
        </a:accent4>
        <a:accent5>
          <a:srgbClr val="AAAFBA"/>
        </a:accent5>
        <a:accent6>
          <a:srgbClr val="216679"/>
        </a:accent6>
        <a:hlink>
          <a:srgbClr val="8D1357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RNL Electronic Presentation Template (1)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xSourceListID xmlns="634ea459-c9be-4165-b504-0cd422a20262" xsi:nil="true"/>
    <AxSourceItemID xmlns="634ea459-c9be-4165-b504-0cd422a2026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D7F60DA154BD4FA7C3118650A85F2C" ma:contentTypeVersion="3" ma:contentTypeDescription="Create a new document." ma:contentTypeScope="" ma:versionID="d3a44acae03a5ebdeb252ae425accfc6">
  <xsd:schema xmlns:xsd="http://www.w3.org/2001/XMLSchema" xmlns:xs="http://www.w3.org/2001/XMLSchema" xmlns:p="http://schemas.microsoft.com/office/2006/metadata/properties" xmlns:ns2="634ea459-c9be-4165-b504-0cd422a20262" targetNamespace="http://schemas.microsoft.com/office/2006/metadata/properties" ma:root="true" ma:fieldsID="d07265640f291bfbcb7d81f5e759a723" ns2:_="">
    <xsd:import namespace="634ea459-c9be-4165-b504-0cd422a20262"/>
    <xsd:element name="properties">
      <xsd:complexType>
        <xsd:sequence>
          <xsd:element name="documentManagement">
            <xsd:complexType>
              <xsd:all>
                <xsd:element ref="ns2:AxSourceListID" minOccurs="0"/>
                <xsd:element ref="ns2:AxSourceItem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4ea459-c9be-4165-b504-0cd422a20262" elementFormDefault="qualified">
    <xsd:import namespace="http://schemas.microsoft.com/office/2006/documentManagement/types"/>
    <xsd:import namespace="http://schemas.microsoft.com/office/infopath/2007/PartnerControls"/>
    <xsd:element name="AxSourceListID" ma:index="8" nillable="true" ma:displayName="AxSourceListID" ma:hidden="true" ma:internalName="AxSourceListID">
      <xsd:simpleType>
        <xsd:restriction base="dms:Unknown"/>
      </xsd:simpleType>
    </xsd:element>
    <xsd:element name="AxSourceItemID" ma:index="9" nillable="true" ma:displayName="AxSourceItemID" ma:hidden="true" ma:internalName="AxSourceItemID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5D062E-8658-44C4-BAEF-569385EA43B4}">
  <ds:schemaRefs>
    <ds:schemaRef ds:uri="634ea459-c9be-4165-b504-0cd422a20262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2A6FCB8-939A-4FE4-ADD3-AC7390C98B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4ea459-c9be-4165-b504-0cd422a202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918A30-6256-4B46-94D7-69C96AE43B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ORNL1</Template>
  <TotalTime>15676</TotalTime>
  <Words>108</Words>
  <Application>Microsoft Macintosh PowerPoint</Application>
  <PresentationFormat>On-screen Show (4:3)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</vt:i4>
      </vt:variant>
    </vt:vector>
  </HeadingPairs>
  <TitlesOfParts>
    <vt:vector size="15" baseType="lpstr">
      <vt:lpstr>Arial</vt:lpstr>
      <vt:lpstr>Arial Black</vt:lpstr>
      <vt:lpstr>Arial Narrow</vt:lpstr>
      <vt:lpstr>Calibri</vt:lpstr>
      <vt:lpstr>Symbol</vt:lpstr>
      <vt:lpstr>Times New Roman</vt:lpstr>
      <vt:lpstr>ORNL1</vt:lpstr>
      <vt:lpstr>2_Default Theme</vt:lpstr>
      <vt:lpstr>26_ORNL default 0812</vt:lpstr>
      <vt:lpstr>5_ORNL_template_2007</vt:lpstr>
      <vt:lpstr>ORNL_template_2007</vt:lpstr>
      <vt:lpstr>ORNL template_0704</vt:lpstr>
      <vt:lpstr>1_ORNL template_0704</vt:lpstr>
      <vt:lpstr>ORNL Electronic Presentation Template (1)</vt:lpstr>
      <vt:lpstr>Hierarchical Data Format (HDF5)</vt:lpstr>
    </vt:vector>
  </TitlesOfParts>
  <Company>ORNL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CNMS User Meeting Somnath</dc:title>
  <dc:creator>Somnath, Suhas</dc:creator>
  <cp:lastModifiedBy>Somnath, Suhas</cp:lastModifiedBy>
  <cp:revision>1812</cp:revision>
  <cp:lastPrinted>2017-09-08T16:08:06Z</cp:lastPrinted>
  <dcterms:created xsi:type="dcterms:W3CDTF">2014-12-11T21:51:09Z</dcterms:created>
  <dcterms:modified xsi:type="dcterms:W3CDTF">2018-07-31T17:51:15Z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0x0101007DD7F60DA154BD4FA7C3118650A85F2C</vt:lpwstr>
  </property>
</Properties>
</file>